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5" r:id="rId9"/>
    <p:sldId id="263" r:id="rId10"/>
    <p:sldId id="264" r:id="rId1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00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472390C7-B912-470B-9BA4-EA1EB6150618}" type="datetimeFigureOut">
              <a:rPr lang="zh-CN" altLang="en-US"/>
              <a:pPr>
                <a:defRPr/>
              </a:pPr>
              <a:t>2015-3-26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3A89C62-9AC7-4108-9D4F-5B325A0D7EC7}"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086B3A-FD8A-446A-A1C9-F51C7C06805F}" type="datetimeFigureOut">
              <a:rPr lang="zh-CN" altLang="en-US"/>
              <a:pPr>
                <a:defRPr/>
              </a:pPr>
              <a:t>2015-3-26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7894C8F-A924-4476-B162-24EC8A40C217}"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C0A71F8D-5986-47A5-AB32-25C012CB2183}" type="datetimeFigureOut">
              <a:rPr lang="zh-CN" altLang="en-US"/>
              <a:pPr>
                <a:defRPr/>
              </a:pPr>
              <a:t>2015-3-26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B5D0608-2071-45FC-8110-B43914CB3A93}"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A9F07E5-A7C4-418B-8F83-C0DEBA0421C5}" type="datetimeFigureOut">
              <a:rPr lang="zh-CN" altLang="en-US"/>
              <a:pPr>
                <a:defRPr/>
              </a:pPr>
              <a:t>2015-3-26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E882509-4AFD-4AE2-AF4F-EE9AD7F5CA2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68C00DB7-38BC-4A9A-9C06-AF82737292D7}" type="datetimeFigureOut">
              <a:rPr lang="zh-CN" altLang="en-US"/>
              <a:pPr>
                <a:defRPr/>
              </a:pPr>
              <a:t>2015-3-26</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9D1F854-3574-42BE-B934-BD064ECF169A}"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B2764B3F-F381-45E2-98ED-ABA3696DAF8A}" type="datetimeFigureOut">
              <a:rPr lang="zh-CN" altLang="en-US"/>
              <a:pPr>
                <a:defRPr/>
              </a:pPr>
              <a:t>2015-3-26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8C82161-2C54-44EC-BD23-B5FC7E1644E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FD877A28-1C59-48B3-87B1-3378B6D0533B}" type="datetimeFigureOut">
              <a:rPr lang="zh-CN" altLang="en-US"/>
              <a:pPr>
                <a:defRPr/>
              </a:pPr>
              <a:t>2015-3-26</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811F0BC2-3FDA-41BD-80CD-E1E5D2C80B6D}"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EB2FAB6E-829D-4AA1-A17B-5265405E6174}" type="datetimeFigureOut">
              <a:rPr lang="zh-CN" altLang="en-US"/>
              <a:pPr>
                <a:defRPr/>
              </a:pPr>
              <a:t>2015-3-26</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19AAAF75-EC84-4BA4-B8CD-BC50AF5450DA}"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5B31F147-F071-4A5C-B294-607F915CA3A0}" type="datetimeFigureOut">
              <a:rPr lang="zh-CN" altLang="en-US"/>
              <a:pPr>
                <a:defRPr/>
              </a:pPr>
              <a:t>2015-3-26</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9BAA7F9B-CD22-4655-92A3-BC00319802ED}"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1C45A2D-10F9-428B-B9A3-92735A219151}" type="datetimeFigureOut">
              <a:rPr lang="zh-CN" altLang="en-US"/>
              <a:pPr>
                <a:defRPr/>
              </a:pPr>
              <a:t>2015-3-26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E5E5EF7-8A1F-44F2-B177-F08DE6687999}"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007FC4F1-C41A-401B-81C1-BB7B6D6F0F1A}" type="datetimeFigureOut">
              <a:rPr lang="zh-CN" altLang="en-US"/>
              <a:pPr>
                <a:defRPr/>
              </a:pPr>
              <a:t>2015-3-26</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AD8353F-62FA-49C9-824A-EE82605CA222}"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B24E3A24-8554-48E0-8556-FBD2BFD8D55F}" type="datetimeFigureOut">
              <a:rPr lang="zh-CN" altLang="en-US"/>
              <a:pPr>
                <a:defRPr/>
              </a:pPr>
              <a:t>2015-3-26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83560205-59B9-4736-BD67-CF89ADFB56B7}" type="slidenum">
              <a:rPr lang="zh-CN" altLang="en-US"/>
              <a:pPr>
                <a:defRPr/>
              </a:pPr>
              <a:t>‹#›</a:t>
            </a:fld>
            <a:endParaRPr lang="zh-CN" alt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ea typeface="宋体" charset="-122"/>
        </a:defRPr>
      </a:lvl2pPr>
      <a:lvl3pPr algn="ctr" rtl="0" fontAlgn="base">
        <a:spcBef>
          <a:spcPct val="0"/>
        </a:spcBef>
        <a:spcAft>
          <a:spcPct val="0"/>
        </a:spcAft>
        <a:defRPr sz="4400">
          <a:solidFill>
            <a:schemeClr val="tx1"/>
          </a:solidFill>
          <a:latin typeface="Calibri" pitchFamily="34" charset="0"/>
          <a:ea typeface="宋体" charset="-122"/>
        </a:defRPr>
      </a:lvl3pPr>
      <a:lvl4pPr algn="ctr" rtl="0" fontAlgn="base">
        <a:spcBef>
          <a:spcPct val="0"/>
        </a:spcBef>
        <a:spcAft>
          <a:spcPct val="0"/>
        </a:spcAft>
        <a:defRPr sz="4400">
          <a:solidFill>
            <a:schemeClr val="tx1"/>
          </a:solidFill>
          <a:latin typeface="Calibri" pitchFamily="34" charset="0"/>
          <a:ea typeface="宋体" charset="-122"/>
        </a:defRPr>
      </a:lvl4pPr>
      <a:lvl5pPr algn="ctr" rtl="0" fontAlgn="base">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1"/>
          <p:cNvSpPr>
            <a:spLocks noGrp="1"/>
          </p:cNvSpPr>
          <p:nvPr>
            <p:ph type="ctrTitle"/>
          </p:nvPr>
        </p:nvSpPr>
        <p:spPr/>
        <p:txBody>
          <a:bodyPr/>
          <a:lstStyle/>
          <a:p>
            <a:r>
              <a:rPr lang="zh-CN" altLang="en-US" sz="3600" smtClean="0"/>
              <a:t>甘肃省“十二五”教育科学规划课题立项与管理办法</a:t>
            </a:r>
          </a:p>
        </p:txBody>
      </p:sp>
      <p:sp>
        <p:nvSpPr>
          <p:cNvPr id="3" name="副标题 2"/>
          <p:cNvSpPr>
            <a:spLocks noGrp="1"/>
          </p:cNvSpPr>
          <p:nvPr>
            <p:ph type="subTitle" idx="1"/>
          </p:nvPr>
        </p:nvSpPr>
        <p:spPr>
          <a:xfrm>
            <a:off x="1371600" y="3886200"/>
            <a:ext cx="6400800" cy="1257300"/>
          </a:xfrm>
        </p:spPr>
        <p:txBody>
          <a:bodyPr rtlCol="0">
            <a:normAutofit fontScale="85000" lnSpcReduction="20000"/>
          </a:bodyPr>
          <a:lstStyle/>
          <a:p>
            <a:pPr fontAlgn="auto">
              <a:spcAft>
                <a:spcPts val="0"/>
              </a:spcAft>
              <a:buFont typeface="Arial" pitchFamily="34" charset="0"/>
              <a:buNone/>
              <a:defRPr/>
            </a:pPr>
            <a:endParaRPr lang="en-US" altLang="zh-CN" dirty="0" smtClean="0"/>
          </a:p>
          <a:p>
            <a:pPr fontAlgn="auto">
              <a:spcAft>
                <a:spcPts val="0"/>
              </a:spcAft>
              <a:buFont typeface="Arial" pitchFamily="34" charset="0"/>
              <a:buNone/>
              <a:defRPr/>
            </a:pPr>
            <a:endParaRPr lang="en-US" altLang="zh-CN" dirty="0"/>
          </a:p>
          <a:p>
            <a:pPr fontAlgn="auto">
              <a:spcAft>
                <a:spcPts val="0"/>
              </a:spcAft>
              <a:buFont typeface="Arial" pitchFamily="34" charset="0"/>
              <a:buNone/>
              <a:defRPr/>
            </a:pPr>
            <a:r>
              <a:rPr lang="zh-CN" altLang="en-US" dirty="0" smtClean="0"/>
              <a:t>甘肃省教育科学规划办</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57188" y="642938"/>
            <a:ext cx="8229600" cy="654050"/>
          </a:xfrm>
        </p:spPr>
        <p:txBody>
          <a:bodyPr rtlCol="0">
            <a:normAutofit fontScale="90000"/>
          </a:bodyPr>
          <a:lstStyle/>
          <a:p>
            <a:pPr fontAlgn="auto">
              <a:spcAft>
                <a:spcPts val="0"/>
              </a:spcAft>
              <a:defRPr/>
            </a:pPr>
            <a:r>
              <a:rPr lang="zh-CN" altLang="en-US" sz="3200" b="1" dirty="0">
                <a:solidFill>
                  <a:srgbClr val="FFFF00"/>
                </a:solidFill>
              </a:rPr>
              <a:t>七、课题成果鉴定</a:t>
            </a:r>
            <a:r>
              <a:rPr lang="zh-CN" altLang="en-US" sz="3200" dirty="0">
                <a:solidFill>
                  <a:srgbClr val="FFFF00"/>
                </a:solidFill>
              </a:rPr>
              <a:t/>
            </a:r>
            <a:br>
              <a:rPr lang="zh-CN" altLang="en-US" sz="3200" dirty="0">
                <a:solidFill>
                  <a:srgbClr val="FFFF00"/>
                </a:solidFill>
              </a:rPr>
            </a:br>
            <a:endParaRPr lang="zh-CN" altLang="en-US" sz="3200" dirty="0">
              <a:solidFill>
                <a:srgbClr val="FFFF00"/>
              </a:solidFill>
            </a:endParaRPr>
          </a:p>
        </p:txBody>
      </p:sp>
      <p:sp>
        <p:nvSpPr>
          <p:cNvPr id="3" name="内容占位符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zh-CN" altLang="en-US" sz="2800" dirty="0" smtClean="0"/>
              <a:t>   列</a:t>
            </a:r>
            <a:r>
              <a:rPr lang="zh-CN" altLang="en-US" sz="2800" dirty="0"/>
              <a:t>入甘肃省教育科学规划的所有课题按期完成后，最终成果均须进行鉴定，通过鉴定后予以结题。</a:t>
            </a:r>
          </a:p>
          <a:p>
            <a:pPr fontAlgn="auto">
              <a:spcAft>
                <a:spcPts val="0"/>
              </a:spcAft>
              <a:buFont typeface="Arial" pitchFamily="34" charset="0"/>
              <a:buChar char="•"/>
              <a:defRPr/>
            </a:pPr>
            <a:r>
              <a:rPr lang="zh-CN" altLang="en-US" sz="2800" dirty="0" smtClean="0">
                <a:solidFill>
                  <a:srgbClr val="FF0000"/>
                </a:solidFill>
              </a:rPr>
              <a:t>申</a:t>
            </a:r>
            <a:r>
              <a:rPr lang="zh-CN" altLang="en-US" sz="2800" dirty="0">
                <a:solidFill>
                  <a:srgbClr val="FF0000"/>
                </a:solidFill>
              </a:rPr>
              <a:t>报流程：</a:t>
            </a:r>
          </a:p>
          <a:p>
            <a:pPr fontAlgn="auto">
              <a:spcAft>
                <a:spcPts val="0"/>
              </a:spcAft>
              <a:buFont typeface="Arial" pitchFamily="34" charset="0"/>
              <a:buChar char="•"/>
              <a:defRPr/>
            </a:pPr>
            <a:r>
              <a:rPr lang="en-US" sz="2800" dirty="0"/>
              <a:t>1</a:t>
            </a:r>
            <a:r>
              <a:rPr lang="zh-CN" altLang="en-US" sz="2800" dirty="0"/>
              <a:t>、依据课题管理办法，凡由甘肃省教育科学规划办立项的课题，必须报送甘肃省教育科学规划办进行鉴定结题。</a:t>
            </a:r>
          </a:p>
          <a:p>
            <a:pPr fontAlgn="auto">
              <a:spcAft>
                <a:spcPts val="0"/>
              </a:spcAft>
              <a:buFont typeface="Arial" pitchFamily="34" charset="0"/>
              <a:buChar char="•"/>
              <a:defRPr/>
            </a:pPr>
            <a:r>
              <a:rPr lang="en-US" sz="2800" dirty="0"/>
              <a:t>2.</a:t>
            </a:r>
            <a:r>
              <a:rPr lang="zh-CN" altLang="en-US" sz="2800" dirty="0"/>
              <a:t>国家、部委及其他厅局有关教育研究的课题，经本人请示立项单位同意，也可参加甘肃省教育科学规划办鉴定。</a:t>
            </a:r>
          </a:p>
          <a:p>
            <a:pPr fontAlgn="auto">
              <a:spcAft>
                <a:spcPts val="0"/>
              </a:spcAft>
              <a:buFont typeface="Arial" pitchFamily="34" charset="0"/>
              <a:buChar char="•"/>
              <a:defRPr/>
            </a:pPr>
            <a:r>
              <a:rPr lang="en-US" sz="2800" dirty="0"/>
              <a:t>3</a:t>
            </a:r>
            <a:r>
              <a:rPr lang="zh-CN" altLang="en-US" sz="2800" dirty="0" smtClean="0"/>
              <a:t>、课题负责人上报所在县区后，统一上报市州，由</a:t>
            </a:r>
            <a:r>
              <a:rPr lang="zh-CN" altLang="en-US" sz="2800" dirty="0"/>
              <a:t>各市、州教研部门组织当</a:t>
            </a:r>
            <a:r>
              <a:rPr lang="zh-CN" altLang="en-US" sz="2800" dirty="0" smtClean="0"/>
              <a:t>地申</a:t>
            </a:r>
            <a:r>
              <a:rPr lang="zh-CN" altLang="en-US" sz="2800" dirty="0"/>
              <a:t>报工作，按期上报省规划</a:t>
            </a:r>
            <a:r>
              <a:rPr lang="zh-CN" altLang="en-US" sz="2800" dirty="0" smtClean="0"/>
              <a:t>办。</a:t>
            </a:r>
            <a:endParaRPr lang="zh-CN" altLang="en-US" sz="2800" dirty="0"/>
          </a:p>
          <a:p>
            <a:pPr fontAlgn="auto">
              <a:spcAft>
                <a:spcPts val="0"/>
              </a:spcAft>
              <a:buFont typeface="Arial" pitchFamily="34" charset="0"/>
              <a:buChar char="•"/>
              <a:defRPr/>
            </a:pP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ctrTitle"/>
          </p:nvPr>
        </p:nvSpPr>
        <p:spPr>
          <a:xfrm>
            <a:off x="685800" y="642938"/>
            <a:ext cx="7772400" cy="2957512"/>
          </a:xfrm>
        </p:spPr>
        <p:txBody>
          <a:bodyPr/>
          <a:lstStyle/>
          <a:p>
            <a:pPr algn="l"/>
            <a:r>
              <a:rPr lang="zh-CN" altLang="en-US" sz="1800" b="1" smtClean="0">
                <a:solidFill>
                  <a:srgbClr val="FFFF00"/>
                </a:solidFill>
              </a:rPr>
              <a:t>一、甘肃省教育规划办的性质</a:t>
            </a:r>
            <a:r>
              <a:rPr lang="en-US" altLang="zh-CN" sz="1800" b="1" smtClean="0"/>
              <a:t/>
            </a:r>
            <a:br>
              <a:rPr lang="en-US" altLang="zh-CN" sz="1800" b="1" smtClean="0"/>
            </a:br>
            <a:r>
              <a:rPr lang="en-US" altLang="zh-CN" sz="1800" b="1" smtClean="0"/>
              <a:t>   </a:t>
            </a:r>
            <a:r>
              <a:rPr lang="zh-CN" altLang="en-US" sz="1800" smtClean="0"/>
              <a:t>甘肃省教育科学规划小组办公室由省教育厅直接领导，业务上受全国教育科学规划领导小组的指导。办公室设在省教科所，负责处理日常工作。</a:t>
            </a:r>
            <a:r>
              <a:rPr lang="zh-CN" altLang="en-US" sz="2400" smtClean="0"/>
              <a:t/>
            </a:r>
            <a:br>
              <a:rPr lang="zh-CN" altLang="en-US" sz="2400" smtClean="0"/>
            </a:br>
            <a:r>
              <a:rPr lang="en-US" altLang="zh-CN" sz="2400" b="1" smtClean="0"/>
              <a:t/>
            </a:r>
            <a:br>
              <a:rPr lang="en-US" altLang="zh-CN" sz="2400" b="1" smtClean="0"/>
            </a:br>
            <a:r>
              <a:rPr lang="zh-CN" altLang="en-US" sz="2400" smtClean="0"/>
              <a:t/>
            </a:r>
            <a:br>
              <a:rPr lang="zh-CN" altLang="en-US" sz="2400" smtClean="0"/>
            </a:br>
            <a:endParaRPr lang="zh-CN" altLang="en-US" sz="2400" smtClean="0"/>
          </a:p>
        </p:txBody>
      </p:sp>
      <p:sp>
        <p:nvSpPr>
          <p:cNvPr id="3" name="副标题 2"/>
          <p:cNvSpPr>
            <a:spLocks noGrp="1"/>
          </p:cNvSpPr>
          <p:nvPr>
            <p:ph type="subTitle" idx="1"/>
          </p:nvPr>
        </p:nvSpPr>
        <p:spPr>
          <a:xfrm>
            <a:off x="642938" y="2286000"/>
            <a:ext cx="7715250" cy="3714750"/>
          </a:xfrm>
        </p:spPr>
        <p:txBody>
          <a:bodyPr rtlCol="0">
            <a:noAutofit/>
          </a:bodyPr>
          <a:lstStyle/>
          <a:p>
            <a:pPr algn="l" fontAlgn="auto">
              <a:lnSpc>
                <a:spcPts val="1800"/>
              </a:lnSpc>
              <a:spcAft>
                <a:spcPts val="0"/>
              </a:spcAft>
              <a:buFont typeface="Arial" pitchFamily="34" charset="0"/>
              <a:buNone/>
              <a:defRPr/>
            </a:pPr>
            <a:r>
              <a:rPr lang="zh-CN" altLang="en-US" sz="2000" b="1" dirty="0">
                <a:solidFill>
                  <a:srgbClr val="FFFF00"/>
                </a:solidFill>
              </a:rPr>
              <a:t>二、甘肃省教育科学规划办的基本职能</a:t>
            </a:r>
            <a:endParaRPr lang="zh-CN" altLang="en-US" sz="2000" dirty="0">
              <a:solidFill>
                <a:srgbClr val="FFFF00"/>
              </a:solidFill>
            </a:endParaRPr>
          </a:p>
          <a:p>
            <a:pPr algn="l" fontAlgn="auto">
              <a:lnSpc>
                <a:spcPts val="1800"/>
              </a:lnSpc>
              <a:spcAft>
                <a:spcPts val="0"/>
              </a:spcAft>
              <a:buFont typeface="Arial" pitchFamily="34" charset="0"/>
              <a:buNone/>
              <a:defRPr/>
            </a:pPr>
            <a:r>
              <a:rPr lang="en-US" sz="2000" dirty="0"/>
              <a:t>1</a:t>
            </a:r>
            <a:r>
              <a:rPr lang="zh-CN" altLang="en-US" sz="2000" dirty="0"/>
              <a:t>、制定全省教育科学研究规划，评审申报全国和确定本省教育科研课题；</a:t>
            </a:r>
          </a:p>
          <a:p>
            <a:pPr algn="l" fontAlgn="auto">
              <a:lnSpc>
                <a:spcPts val="1800"/>
              </a:lnSpc>
              <a:spcAft>
                <a:spcPts val="0"/>
              </a:spcAft>
              <a:buFont typeface="Arial" pitchFamily="34" charset="0"/>
              <a:buNone/>
              <a:defRPr/>
            </a:pPr>
            <a:r>
              <a:rPr lang="en-US" sz="2000" dirty="0"/>
              <a:t>2</a:t>
            </a:r>
            <a:r>
              <a:rPr lang="zh-CN" altLang="en-US" sz="2000" dirty="0"/>
              <a:t>、制定和发布本省教育科学规划重点课题指南；</a:t>
            </a:r>
          </a:p>
          <a:p>
            <a:pPr algn="l" fontAlgn="auto">
              <a:lnSpc>
                <a:spcPts val="1800"/>
              </a:lnSpc>
              <a:spcAft>
                <a:spcPts val="0"/>
              </a:spcAft>
              <a:buFont typeface="Arial" pitchFamily="34" charset="0"/>
              <a:buNone/>
              <a:defRPr/>
            </a:pPr>
            <a:r>
              <a:rPr lang="en-US" sz="2000" dirty="0"/>
              <a:t>3</a:t>
            </a:r>
            <a:r>
              <a:rPr lang="zh-CN" altLang="en-US" sz="2000" dirty="0"/>
              <a:t>、批准本省教育科学规划课题管理办法及有关章程、规定；</a:t>
            </a:r>
          </a:p>
          <a:p>
            <a:pPr algn="l" fontAlgn="auto">
              <a:lnSpc>
                <a:spcPts val="1800"/>
              </a:lnSpc>
              <a:spcAft>
                <a:spcPts val="0"/>
              </a:spcAft>
              <a:buFont typeface="Arial" pitchFamily="34" charset="0"/>
              <a:buNone/>
              <a:defRPr/>
            </a:pPr>
            <a:r>
              <a:rPr lang="en-US" sz="2000" dirty="0"/>
              <a:t>4</a:t>
            </a:r>
            <a:r>
              <a:rPr lang="zh-CN" altLang="en-US" sz="2000" dirty="0"/>
              <a:t>、管理本省教育科研重点课题；</a:t>
            </a:r>
          </a:p>
          <a:p>
            <a:pPr algn="l" fontAlgn="auto">
              <a:lnSpc>
                <a:spcPts val="1800"/>
              </a:lnSpc>
              <a:spcAft>
                <a:spcPts val="0"/>
              </a:spcAft>
              <a:buFont typeface="Arial" pitchFamily="34" charset="0"/>
              <a:buNone/>
              <a:defRPr/>
            </a:pPr>
            <a:r>
              <a:rPr lang="en-US" sz="2000" dirty="0"/>
              <a:t>5</a:t>
            </a:r>
            <a:r>
              <a:rPr lang="zh-CN" altLang="en-US" sz="2000" dirty="0"/>
              <a:t>、组织申报和鉴定全国教育科研重点课题及省级教育科研重点课题；</a:t>
            </a:r>
          </a:p>
          <a:p>
            <a:pPr algn="l" fontAlgn="auto">
              <a:lnSpc>
                <a:spcPts val="1800"/>
              </a:lnSpc>
              <a:spcAft>
                <a:spcPts val="0"/>
              </a:spcAft>
              <a:buFont typeface="Arial" pitchFamily="34" charset="0"/>
              <a:buNone/>
              <a:defRPr/>
            </a:pPr>
            <a:r>
              <a:rPr lang="en-US" sz="2000" dirty="0"/>
              <a:t>6</a:t>
            </a:r>
            <a:r>
              <a:rPr lang="zh-CN" altLang="en-US" sz="2000" dirty="0"/>
              <a:t>、推广具有重要理论与实际意义的教育科研成果和教改实验成果；</a:t>
            </a:r>
          </a:p>
          <a:p>
            <a:pPr algn="l" fontAlgn="auto">
              <a:lnSpc>
                <a:spcPts val="1800"/>
              </a:lnSpc>
              <a:spcAft>
                <a:spcPts val="0"/>
              </a:spcAft>
              <a:buFont typeface="Arial" pitchFamily="34" charset="0"/>
              <a:buNone/>
              <a:defRPr/>
            </a:pPr>
            <a:r>
              <a:rPr lang="en-US" sz="2000" dirty="0"/>
              <a:t>7</a:t>
            </a:r>
            <a:r>
              <a:rPr lang="zh-CN" altLang="en-US" sz="2000" dirty="0"/>
              <a:t>、评选和奖励本省教育科学优秀成果。</a:t>
            </a:r>
          </a:p>
          <a:p>
            <a:pPr algn="l" fontAlgn="auto">
              <a:lnSpc>
                <a:spcPts val="1800"/>
              </a:lnSpc>
              <a:spcAft>
                <a:spcPts val="0"/>
              </a:spcAft>
              <a:buFont typeface="Arial" pitchFamily="34" charset="0"/>
              <a:buNone/>
              <a:defRPr/>
            </a:pPr>
            <a:r>
              <a:rPr lang="en-US" sz="2000" dirty="0"/>
              <a:t>8</a:t>
            </a:r>
            <a:r>
              <a:rPr lang="zh-CN" altLang="en-US" sz="2000" dirty="0"/>
              <a:t>、甘肃省教育科学规划课题面向全国，坚持导向，突出重点，公平竞争，择优立项，确保质量。</a:t>
            </a:r>
          </a:p>
          <a:p>
            <a:pPr algn="l" fontAlgn="auto">
              <a:lnSpc>
                <a:spcPts val="1800"/>
              </a:lnSpc>
              <a:spcAft>
                <a:spcPts val="0"/>
              </a:spcAft>
              <a:buFont typeface="Arial" pitchFamily="34" charset="0"/>
              <a:buNone/>
              <a:defRPr/>
            </a:pPr>
            <a:r>
              <a:rPr lang="en-US" sz="2000" dirty="0"/>
              <a:t>10</a:t>
            </a:r>
            <a:r>
              <a:rPr lang="zh-CN" altLang="en-US" sz="2000" dirty="0"/>
              <a:t>、甘肃省教育科学规划课题实行目标管理与过程管理相结合，重点管理与一般管理相结合，集中管理与分级管理相结合，明确相关各方的责权利。</a:t>
            </a:r>
          </a:p>
          <a:p>
            <a:pPr algn="l" fontAlgn="auto">
              <a:lnSpc>
                <a:spcPts val="1800"/>
              </a:lnSpc>
              <a:spcAft>
                <a:spcPts val="0"/>
              </a:spcAft>
              <a:buFont typeface="Arial" pitchFamily="34" charset="0"/>
              <a:buNone/>
              <a:defRPr/>
            </a:pPr>
            <a:endParaRPr lang="zh-CN" alt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p:nvPr>
        </p:nvSpPr>
        <p:spPr>
          <a:xfrm>
            <a:off x="457200" y="785813"/>
            <a:ext cx="8229600" cy="1000125"/>
          </a:xfrm>
        </p:spPr>
        <p:txBody>
          <a:bodyPr/>
          <a:lstStyle/>
          <a:p>
            <a:pPr algn="l"/>
            <a:r>
              <a:rPr lang="zh-CN" altLang="en-US" sz="2800" b="1" smtClean="0">
                <a:solidFill>
                  <a:srgbClr val="FFFF00"/>
                </a:solidFill>
              </a:rPr>
              <a:t>三、课题分类</a:t>
            </a:r>
            <a:r>
              <a:rPr lang="zh-CN" altLang="en-US" sz="2800" smtClean="0">
                <a:solidFill>
                  <a:srgbClr val="FFFF00"/>
                </a:solidFill>
              </a:rPr>
              <a:t/>
            </a:r>
            <a:br>
              <a:rPr lang="zh-CN" altLang="en-US" sz="2800" smtClean="0">
                <a:solidFill>
                  <a:srgbClr val="FFFF00"/>
                </a:solidFill>
              </a:rPr>
            </a:br>
            <a:endParaRPr lang="zh-CN" altLang="en-US" sz="2800" smtClean="0">
              <a:solidFill>
                <a:srgbClr val="FFFF00"/>
              </a:solidFill>
            </a:endParaRPr>
          </a:p>
        </p:txBody>
      </p:sp>
      <p:sp>
        <p:nvSpPr>
          <p:cNvPr id="3" name="内容占位符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n-US" dirty="0" smtClean="0"/>
              <a:t>A</a:t>
            </a:r>
            <a:r>
              <a:rPr lang="zh-CN" altLang="en-US" dirty="0"/>
              <a:t>学前教</a:t>
            </a:r>
            <a:r>
              <a:rPr lang="zh-CN" altLang="en-US" dirty="0" smtClean="0"/>
              <a:t>育</a:t>
            </a:r>
            <a:endParaRPr lang="en-US" altLang="zh-CN" dirty="0" smtClean="0"/>
          </a:p>
          <a:p>
            <a:pPr fontAlgn="auto">
              <a:spcAft>
                <a:spcPts val="0"/>
              </a:spcAft>
              <a:buFont typeface="Arial" pitchFamily="34" charset="0"/>
              <a:buChar char="•"/>
              <a:defRPr/>
            </a:pPr>
            <a:r>
              <a:rPr lang="en-US" dirty="0" smtClean="0"/>
              <a:t>B</a:t>
            </a:r>
            <a:r>
              <a:rPr lang="zh-CN" altLang="en-US" dirty="0"/>
              <a:t>小学学科（</a:t>
            </a:r>
            <a:r>
              <a:rPr lang="en-US" dirty="0"/>
              <a:t>B1</a:t>
            </a:r>
            <a:r>
              <a:rPr lang="zh-CN" altLang="en-US" dirty="0"/>
              <a:t>语、</a:t>
            </a:r>
            <a:r>
              <a:rPr lang="en-US" dirty="0"/>
              <a:t>B2</a:t>
            </a:r>
            <a:r>
              <a:rPr lang="zh-CN" altLang="en-US" dirty="0"/>
              <a:t>数、</a:t>
            </a:r>
            <a:r>
              <a:rPr lang="en-US" dirty="0"/>
              <a:t>B3</a:t>
            </a:r>
            <a:r>
              <a:rPr lang="zh-CN" altLang="en-US" dirty="0"/>
              <a:t>外、</a:t>
            </a:r>
            <a:r>
              <a:rPr lang="en-US" dirty="0"/>
              <a:t>B4</a:t>
            </a:r>
            <a:r>
              <a:rPr lang="zh-CN" altLang="en-US" dirty="0"/>
              <a:t>音体美</a:t>
            </a:r>
            <a:r>
              <a:rPr lang="zh-CN" altLang="en-US" dirty="0" smtClean="0"/>
              <a:t>），</a:t>
            </a:r>
            <a:endParaRPr lang="en-US" altLang="zh-CN" dirty="0" smtClean="0"/>
          </a:p>
          <a:p>
            <a:pPr fontAlgn="auto">
              <a:spcAft>
                <a:spcPts val="0"/>
              </a:spcAft>
              <a:buFont typeface="Arial" pitchFamily="34" charset="0"/>
              <a:buChar char="•"/>
              <a:defRPr/>
            </a:pPr>
            <a:r>
              <a:rPr lang="en-US" dirty="0" smtClean="0"/>
              <a:t>C</a:t>
            </a:r>
            <a:r>
              <a:rPr lang="zh-CN" altLang="en-US" dirty="0"/>
              <a:t>小学综合（</a:t>
            </a:r>
            <a:r>
              <a:rPr lang="en-US" dirty="0"/>
              <a:t>C1</a:t>
            </a:r>
            <a:r>
              <a:rPr lang="zh-CN" altLang="en-US" dirty="0"/>
              <a:t>信息技术、</a:t>
            </a:r>
            <a:r>
              <a:rPr lang="en-US" dirty="0"/>
              <a:t>C2</a:t>
            </a:r>
            <a:r>
              <a:rPr lang="zh-CN" altLang="en-US" dirty="0"/>
              <a:t>心理健康、</a:t>
            </a:r>
            <a:r>
              <a:rPr lang="en-US" dirty="0"/>
              <a:t>C3</a:t>
            </a:r>
            <a:r>
              <a:rPr lang="zh-CN" altLang="en-US" dirty="0"/>
              <a:t>教育管理、</a:t>
            </a:r>
            <a:r>
              <a:rPr lang="en-US" dirty="0"/>
              <a:t>C4</a:t>
            </a:r>
            <a:r>
              <a:rPr lang="zh-CN" altLang="en-US" dirty="0"/>
              <a:t>小学综合教育等</a:t>
            </a:r>
            <a:r>
              <a:rPr lang="zh-CN" altLang="en-US" dirty="0" smtClean="0"/>
              <a:t>）</a:t>
            </a:r>
            <a:endParaRPr lang="en-US" altLang="zh-CN" dirty="0" smtClean="0"/>
          </a:p>
          <a:p>
            <a:pPr fontAlgn="auto">
              <a:spcAft>
                <a:spcPts val="0"/>
              </a:spcAft>
              <a:buFont typeface="Arial" pitchFamily="34" charset="0"/>
              <a:buChar char="•"/>
              <a:defRPr/>
            </a:pPr>
            <a:r>
              <a:rPr lang="en-US" dirty="0" smtClean="0"/>
              <a:t>D</a:t>
            </a:r>
            <a:r>
              <a:rPr lang="zh-CN" altLang="en-US" dirty="0"/>
              <a:t>中学理科（</a:t>
            </a:r>
            <a:r>
              <a:rPr lang="en-US" dirty="0"/>
              <a:t>D1</a:t>
            </a:r>
            <a:r>
              <a:rPr lang="zh-CN" altLang="en-US" dirty="0"/>
              <a:t>数、</a:t>
            </a:r>
            <a:r>
              <a:rPr lang="en-US" dirty="0"/>
              <a:t>D2</a:t>
            </a:r>
            <a:r>
              <a:rPr lang="zh-CN" altLang="en-US" dirty="0"/>
              <a:t>理、</a:t>
            </a:r>
            <a:r>
              <a:rPr lang="en-US" dirty="0"/>
              <a:t>D3</a:t>
            </a:r>
            <a:r>
              <a:rPr lang="zh-CN" altLang="en-US" dirty="0"/>
              <a:t>化、</a:t>
            </a:r>
            <a:r>
              <a:rPr lang="en-US" dirty="0"/>
              <a:t>D4</a:t>
            </a:r>
            <a:r>
              <a:rPr lang="zh-CN" altLang="en-US" dirty="0"/>
              <a:t>生、</a:t>
            </a:r>
            <a:r>
              <a:rPr lang="en-US" dirty="0"/>
              <a:t>D5</a:t>
            </a:r>
            <a:r>
              <a:rPr lang="zh-CN" altLang="en-US" dirty="0"/>
              <a:t>音体美</a:t>
            </a:r>
            <a:r>
              <a:rPr lang="zh-CN" altLang="en-US" dirty="0" smtClean="0"/>
              <a:t>）</a:t>
            </a:r>
            <a:endParaRPr lang="en-US" altLang="zh-CN" dirty="0" smtClean="0"/>
          </a:p>
          <a:p>
            <a:pPr fontAlgn="auto">
              <a:spcAft>
                <a:spcPts val="0"/>
              </a:spcAft>
              <a:buFont typeface="Arial" pitchFamily="34" charset="0"/>
              <a:buChar char="•"/>
              <a:defRPr/>
            </a:pPr>
            <a:r>
              <a:rPr lang="en-US" dirty="0" smtClean="0"/>
              <a:t>E</a:t>
            </a:r>
            <a:r>
              <a:rPr lang="zh-CN" altLang="en-US" dirty="0"/>
              <a:t>中学文科（</a:t>
            </a:r>
            <a:r>
              <a:rPr lang="en-US" dirty="0"/>
              <a:t>E1</a:t>
            </a:r>
            <a:r>
              <a:rPr lang="zh-CN" altLang="en-US" dirty="0"/>
              <a:t>语、</a:t>
            </a:r>
            <a:r>
              <a:rPr lang="en-US" dirty="0"/>
              <a:t>E2</a:t>
            </a:r>
            <a:r>
              <a:rPr lang="zh-CN" altLang="en-US" dirty="0"/>
              <a:t>外、</a:t>
            </a:r>
            <a:r>
              <a:rPr lang="en-US" dirty="0"/>
              <a:t>E3</a:t>
            </a:r>
            <a:r>
              <a:rPr lang="zh-CN" altLang="en-US" dirty="0"/>
              <a:t>政治、</a:t>
            </a:r>
            <a:r>
              <a:rPr lang="en-US" dirty="0"/>
              <a:t>E4</a:t>
            </a:r>
            <a:r>
              <a:rPr lang="zh-CN" altLang="en-US" dirty="0"/>
              <a:t>地理、</a:t>
            </a:r>
            <a:r>
              <a:rPr lang="en-US" dirty="0"/>
              <a:t>E5</a:t>
            </a:r>
            <a:r>
              <a:rPr lang="zh-CN" altLang="en-US" dirty="0"/>
              <a:t>历史</a:t>
            </a:r>
            <a:r>
              <a:rPr lang="zh-CN" altLang="en-US" dirty="0" smtClean="0"/>
              <a:t>）</a:t>
            </a:r>
            <a:endParaRPr lang="en-US" altLang="zh-CN" dirty="0" smtClean="0"/>
          </a:p>
          <a:p>
            <a:pPr fontAlgn="auto">
              <a:spcAft>
                <a:spcPts val="0"/>
              </a:spcAft>
              <a:buFont typeface="Arial" pitchFamily="34" charset="0"/>
              <a:buChar char="•"/>
              <a:defRPr/>
            </a:pPr>
            <a:r>
              <a:rPr lang="en-US" dirty="0" smtClean="0"/>
              <a:t>F</a:t>
            </a:r>
            <a:r>
              <a:rPr lang="zh-CN" altLang="en-US" dirty="0"/>
              <a:t>中学综合（</a:t>
            </a:r>
            <a:r>
              <a:rPr lang="en-US" dirty="0"/>
              <a:t>F1</a:t>
            </a:r>
            <a:r>
              <a:rPr lang="zh-CN" altLang="en-US" dirty="0"/>
              <a:t>信息技术、</a:t>
            </a:r>
            <a:r>
              <a:rPr lang="en-US" dirty="0"/>
              <a:t>F2</a:t>
            </a:r>
            <a:r>
              <a:rPr lang="zh-CN" altLang="en-US" dirty="0"/>
              <a:t>心理健康、</a:t>
            </a:r>
            <a:r>
              <a:rPr lang="en-US" dirty="0"/>
              <a:t>F3</a:t>
            </a:r>
            <a:r>
              <a:rPr lang="zh-CN" altLang="en-US" dirty="0"/>
              <a:t>教育管理、</a:t>
            </a:r>
            <a:r>
              <a:rPr lang="en-US" dirty="0"/>
              <a:t>F4</a:t>
            </a:r>
            <a:r>
              <a:rPr lang="zh-CN" altLang="en-US" dirty="0"/>
              <a:t>中学综合教育等</a:t>
            </a:r>
            <a:r>
              <a:rPr lang="zh-CN" altLang="en-US" dirty="0" smtClean="0"/>
              <a:t>）</a:t>
            </a:r>
            <a:endParaRPr lang="en-US" altLang="zh-CN" dirty="0" smtClean="0"/>
          </a:p>
          <a:p>
            <a:pPr fontAlgn="auto">
              <a:spcAft>
                <a:spcPts val="0"/>
              </a:spcAft>
              <a:buFont typeface="Arial" pitchFamily="34" charset="0"/>
              <a:buChar char="•"/>
              <a:defRPr/>
            </a:pPr>
            <a:r>
              <a:rPr lang="en-US" dirty="0" smtClean="0"/>
              <a:t>J</a:t>
            </a:r>
            <a:r>
              <a:rPr lang="zh-CN" altLang="en-US" dirty="0"/>
              <a:t>高校</a:t>
            </a:r>
          </a:p>
          <a:p>
            <a:pPr fontAlgn="auto">
              <a:spcAft>
                <a:spcPts val="0"/>
              </a:spcAft>
              <a:buFont typeface="Arial" pitchFamily="34" charset="0"/>
              <a:buChar char="•"/>
              <a:defRPr/>
            </a:pPr>
            <a:endParaRPr lang="zh-CN" alt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p:txBody>
          <a:bodyPr/>
          <a:lstStyle/>
          <a:p>
            <a:pPr algn="l"/>
            <a:r>
              <a:rPr lang="zh-CN" altLang="en-US" sz="3200" b="1" smtClean="0">
                <a:solidFill>
                  <a:srgbClr val="FFFF00"/>
                </a:solidFill>
              </a:rPr>
              <a:t>四、课题申请条件</a:t>
            </a:r>
            <a:r>
              <a:rPr lang="zh-CN" altLang="en-US" sz="3200" smtClean="0">
                <a:solidFill>
                  <a:srgbClr val="FFFF00"/>
                </a:solidFill>
              </a:rPr>
              <a:t/>
            </a:r>
            <a:br>
              <a:rPr lang="zh-CN" altLang="en-US" sz="3200" smtClean="0">
                <a:solidFill>
                  <a:srgbClr val="FFFF00"/>
                </a:solidFill>
              </a:rPr>
            </a:br>
            <a:endParaRPr lang="zh-CN" altLang="en-US" sz="3200" smtClean="0">
              <a:solidFill>
                <a:srgbClr val="FFFF00"/>
              </a:solidFill>
            </a:endParaRPr>
          </a:p>
        </p:txBody>
      </p:sp>
      <p:sp>
        <p:nvSpPr>
          <p:cNvPr id="3" name="内容占位符 2"/>
          <p:cNvSpPr>
            <a:spLocks noGrp="1"/>
          </p:cNvSpPr>
          <p:nvPr>
            <p:ph idx="1"/>
          </p:nvPr>
        </p:nvSpPr>
        <p:spPr>
          <a:xfrm>
            <a:off x="457200" y="1285875"/>
            <a:ext cx="8229600" cy="4840288"/>
          </a:xfrm>
        </p:spPr>
        <p:txBody>
          <a:bodyPr rtlCol="0">
            <a:normAutofit fontScale="77500" lnSpcReduction="20000"/>
          </a:bodyPr>
          <a:lstStyle/>
          <a:p>
            <a:pPr fontAlgn="auto">
              <a:spcAft>
                <a:spcPts val="0"/>
              </a:spcAft>
              <a:buFont typeface="Arial" pitchFamily="34" charset="0"/>
              <a:buChar char="•"/>
              <a:defRPr/>
            </a:pPr>
            <a:r>
              <a:rPr lang="zh-CN" altLang="en-US" b="1" i="1" dirty="0">
                <a:solidFill>
                  <a:srgbClr val="FF0000"/>
                </a:solidFill>
              </a:rPr>
              <a:t>课题负责人条件</a:t>
            </a:r>
            <a:r>
              <a:rPr lang="zh-CN" altLang="en-US" b="1" i="1" dirty="0"/>
              <a:t>：</a:t>
            </a:r>
            <a:r>
              <a:rPr lang="zh-CN" altLang="en-US" dirty="0"/>
              <a:t>指真正承担课题研究和负责课题的研究者。不能承担实质性研究工作的，不得申请。每个课题限报负责人一名，须具有中级以上职</a:t>
            </a:r>
            <a:r>
              <a:rPr lang="zh-CN" altLang="en-US" dirty="0" smtClean="0"/>
              <a:t>称。不具备中级职称的，须由两名副高及以上职称专家推荐。课</a:t>
            </a:r>
            <a:r>
              <a:rPr lang="zh-CN" altLang="en-US" dirty="0"/>
              <a:t>题负责人只能申报一项课题，并不能参与其他人申报的课题。在研的课题负责人不得再申报新课题。</a:t>
            </a:r>
          </a:p>
          <a:p>
            <a:pPr fontAlgn="auto">
              <a:spcAft>
                <a:spcPts val="0"/>
              </a:spcAft>
              <a:buFont typeface="Arial" pitchFamily="34" charset="0"/>
              <a:buChar char="•"/>
              <a:defRPr/>
            </a:pPr>
            <a:r>
              <a:rPr lang="zh-CN" altLang="en-US" b="1" i="1" dirty="0">
                <a:solidFill>
                  <a:srgbClr val="FF0000"/>
                </a:solidFill>
              </a:rPr>
              <a:t>课题完成期限：</a:t>
            </a:r>
            <a:r>
              <a:rPr lang="zh-CN" altLang="en-US" dirty="0"/>
              <a:t>规定为</a:t>
            </a:r>
            <a:r>
              <a:rPr lang="en-US" dirty="0"/>
              <a:t>1-2</a:t>
            </a:r>
            <a:r>
              <a:rPr lang="zh-CN" altLang="en-US" dirty="0"/>
              <a:t>年。请根据课题大小选择。</a:t>
            </a:r>
          </a:p>
          <a:p>
            <a:pPr fontAlgn="auto">
              <a:spcAft>
                <a:spcPts val="0"/>
              </a:spcAft>
              <a:buFont typeface="Arial" pitchFamily="34" charset="0"/>
              <a:buChar char="•"/>
              <a:defRPr/>
            </a:pPr>
            <a:r>
              <a:rPr lang="zh-CN" altLang="en-US" b="1" i="1" dirty="0">
                <a:solidFill>
                  <a:srgbClr val="FF0000"/>
                </a:solidFill>
              </a:rPr>
              <a:t>课题参与成员：</a:t>
            </a:r>
            <a:r>
              <a:rPr lang="zh-CN" altLang="en-US" dirty="0"/>
              <a:t>指真正参加本课题实质性研究工作者，不含课题负责人，不能空挂名，并按承担研究任务的多少排序，课题组成员最多只能同时参加两个课题。不包括科研管理、财务管理、后勤服务人员。最多不得超过</a:t>
            </a:r>
            <a:r>
              <a:rPr lang="en-US" dirty="0"/>
              <a:t>10</a:t>
            </a:r>
            <a:r>
              <a:rPr lang="zh-CN" altLang="en-US" dirty="0"/>
              <a:t>人。</a:t>
            </a:r>
          </a:p>
          <a:p>
            <a:pPr fontAlgn="auto">
              <a:spcAft>
                <a:spcPts val="0"/>
              </a:spcAft>
              <a:buFont typeface="Arial" pitchFamily="34" charset="0"/>
              <a:buChar char="•"/>
              <a:defRPr/>
            </a:pP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1"/>
          <p:cNvSpPr>
            <a:spLocks noGrp="1"/>
          </p:cNvSpPr>
          <p:nvPr>
            <p:ph type="title"/>
          </p:nvPr>
        </p:nvSpPr>
        <p:spPr/>
        <p:txBody>
          <a:bodyPr/>
          <a:lstStyle/>
          <a:p>
            <a:r>
              <a:rPr lang="zh-CN" altLang="en-US" b="1" i="1" smtClean="0">
                <a:solidFill>
                  <a:srgbClr val="FF0000"/>
                </a:solidFill>
              </a:rPr>
              <a:t>上报程序</a:t>
            </a:r>
            <a:endParaRPr lang="zh-CN" altLang="en-US" smtClean="0">
              <a:solidFill>
                <a:srgbClr val="FF0000"/>
              </a:solidFill>
            </a:endParaRPr>
          </a:p>
        </p:txBody>
      </p:sp>
      <p:sp>
        <p:nvSpPr>
          <p:cNvPr id="17410" name="内容占位符 2"/>
          <p:cNvSpPr>
            <a:spLocks noGrp="1"/>
          </p:cNvSpPr>
          <p:nvPr>
            <p:ph idx="1"/>
          </p:nvPr>
        </p:nvSpPr>
        <p:spPr/>
        <p:txBody>
          <a:bodyPr/>
          <a:lstStyle/>
          <a:p>
            <a:r>
              <a:rPr lang="zh-CN" altLang="en-US" sz="2800" smtClean="0"/>
              <a:t>全省基础教育学校、教师上报的课题须先由</a:t>
            </a:r>
            <a:r>
              <a:rPr lang="en-US" altLang="zh-CN" sz="2800" smtClean="0"/>
              <a:t>《</a:t>
            </a:r>
            <a:r>
              <a:rPr lang="zh-CN" altLang="en-US" sz="2800" smtClean="0"/>
              <a:t>甘肃省课题网络平台</a:t>
            </a:r>
            <a:r>
              <a:rPr lang="en-US" altLang="zh-CN" sz="2800" smtClean="0"/>
              <a:t>》</a:t>
            </a:r>
            <a:r>
              <a:rPr lang="zh-CN" altLang="en-US" sz="2800" smtClean="0"/>
              <a:t>进行网上申报，获得申请审核号的课题，由所在单位领导审核，签署明确意见，承担信誉保证并加盖公章后上报所在县区，由县区上报所在市州并进行审核后，方可上报甘肃省规划办，高等院校直接上报。此环节只作为进入下一评审环节的资格审核，与是否立项无关。</a:t>
            </a:r>
          </a:p>
          <a:p>
            <a:r>
              <a:rPr lang="zh-CN" altLang="en-US" smtClean="0"/>
              <a:t>网址：</a:t>
            </a:r>
            <a:r>
              <a:rPr lang="en-US" altLang="zh-CN" smtClean="0"/>
              <a:t>project.elanzhou.com</a:t>
            </a:r>
          </a:p>
          <a:p>
            <a:r>
              <a:rPr lang="zh-CN" altLang="en-US" sz="2000" smtClean="0">
                <a:solidFill>
                  <a:srgbClr val="FF0000"/>
                </a:solidFill>
              </a:rPr>
              <a:t>请记住注册用户及密码，供申报及立项后上传中期评估资料使用</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a:xfrm>
            <a:off x="428625" y="928688"/>
            <a:ext cx="8229600" cy="642937"/>
          </a:xfrm>
        </p:spPr>
        <p:txBody>
          <a:bodyPr/>
          <a:lstStyle/>
          <a:p>
            <a:r>
              <a:rPr lang="zh-CN" altLang="en-US" sz="3600" b="1" smtClean="0">
                <a:solidFill>
                  <a:srgbClr val="FFFF00"/>
                </a:solidFill>
              </a:rPr>
              <a:t>五、课题评审</a:t>
            </a:r>
            <a:r>
              <a:rPr lang="zh-CN" altLang="en-US" sz="3600" smtClean="0">
                <a:solidFill>
                  <a:srgbClr val="FFFF00"/>
                </a:solidFill>
              </a:rPr>
              <a:t/>
            </a:r>
            <a:br>
              <a:rPr lang="zh-CN" altLang="en-US" sz="3600" smtClean="0">
                <a:solidFill>
                  <a:srgbClr val="FFFF00"/>
                </a:solidFill>
              </a:rPr>
            </a:br>
            <a:endParaRPr lang="zh-CN" altLang="en-US" sz="3600" smtClean="0">
              <a:solidFill>
                <a:srgbClr val="FFFF00"/>
              </a:solidFill>
            </a:endParaRPr>
          </a:p>
        </p:txBody>
      </p:sp>
      <p:sp>
        <p:nvSpPr>
          <p:cNvPr id="18434" name="内容占位符 2"/>
          <p:cNvSpPr>
            <a:spLocks noGrp="1"/>
          </p:cNvSpPr>
          <p:nvPr>
            <p:ph idx="1"/>
          </p:nvPr>
        </p:nvSpPr>
        <p:spPr/>
        <p:txBody>
          <a:bodyPr/>
          <a:lstStyle/>
          <a:p>
            <a:r>
              <a:rPr lang="zh-CN" altLang="en-US" smtClean="0"/>
              <a:t>　</a:t>
            </a:r>
            <a:r>
              <a:rPr lang="zh-CN" altLang="en-US" sz="2600" smtClean="0"/>
              <a:t>甘肃省教育科学规划课题实行同行专家评审制。每次随机抽取部分学科规划组成员组成课题评审组进行课题评审，也根据实际需要特聘专家参与课题评审。</a:t>
            </a:r>
            <a:endParaRPr lang="en-US" altLang="zh-CN" sz="2600" smtClean="0"/>
          </a:p>
          <a:p>
            <a:r>
              <a:rPr lang="zh-CN" altLang="en-US" sz="2600" smtClean="0"/>
              <a:t>课题的评审程序为：</a:t>
            </a:r>
          </a:p>
          <a:p>
            <a:r>
              <a:rPr lang="en-US" altLang="zh-CN" sz="2600" smtClean="0"/>
              <a:t>1.</a:t>
            </a:r>
            <a:r>
              <a:rPr lang="zh-CN" altLang="en-US" sz="2600" smtClean="0"/>
              <a:t>初评</a:t>
            </a:r>
            <a:r>
              <a:rPr lang="en-US" altLang="zh-CN" sz="2600" smtClean="0"/>
              <a:t>——</a:t>
            </a:r>
            <a:r>
              <a:rPr lang="zh-CN" altLang="en-US" sz="2600" smtClean="0"/>
              <a:t>审核基本资料</a:t>
            </a:r>
          </a:p>
          <a:p>
            <a:r>
              <a:rPr lang="en-US" altLang="zh-CN" sz="2600" smtClean="0"/>
              <a:t>2.</a:t>
            </a:r>
            <a:r>
              <a:rPr lang="zh-CN" altLang="en-US" sz="2600" smtClean="0"/>
              <a:t>复评</a:t>
            </a:r>
            <a:r>
              <a:rPr lang="en-US" altLang="zh-CN" sz="2600" smtClean="0"/>
              <a:t>——</a:t>
            </a:r>
            <a:r>
              <a:rPr lang="zh-CN" altLang="en-US" sz="2600" smtClean="0"/>
              <a:t>评审课题质量</a:t>
            </a:r>
          </a:p>
          <a:p>
            <a:r>
              <a:rPr lang="en-US" altLang="zh-CN" sz="2600" smtClean="0"/>
              <a:t>3.</a:t>
            </a:r>
            <a:r>
              <a:rPr lang="zh-CN" altLang="en-US" sz="2600" smtClean="0"/>
              <a:t>根据课题质量按照一定比例，确定立项课题，通过的拟立项课题由省规划办审批立项，以市州为单位发放立项通知单。</a:t>
            </a:r>
          </a:p>
          <a:p>
            <a:endParaRPr lang="zh-CN" altLang="en-US"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1"/>
          <p:cNvSpPr>
            <a:spLocks noGrp="1"/>
          </p:cNvSpPr>
          <p:nvPr>
            <p:ph type="title"/>
          </p:nvPr>
        </p:nvSpPr>
        <p:spPr>
          <a:xfrm>
            <a:off x="457200" y="1143000"/>
            <a:ext cx="8229600" cy="571500"/>
          </a:xfrm>
        </p:spPr>
        <p:txBody>
          <a:bodyPr/>
          <a:lstStyle/>
          <a:p>
            <a:r>
              <a:rPr lang="zh-CN" altLang="en-US" sz="3200" b="1" smtClean="0">
                <a:solidFill>
                  <a:srgbClr val="FFFF00"/>
                </a:solidFill>
              </a:rPr>
              <a:t>六、课题管理</a:t>
            </a:r>
            <a:r>
              <a:rPr lang="zh-CN" altLang="en-US" sz="3200" smtClean="0">
                <a:solidFill>
                  <a:srgbClr val="FFFF00"/>
                </a:solidFill>
              </a:rPr>
              <a:t/>
            </a:r>
            <a:br>
              <a:rPr lang="zh-CN" altLang="en-US" sz="3200" smtClean="0">
                <a:solidFill>
                  <a:srgbClr val="FFFF00"/>
                </a:solidFill>
              </a:rPr>
            </a:br>
            <a:endParaRPr lang="zh-CN" altLang="en-US" sz="3200" smtClean="0">
              <a:solidFill>
                <a:srgbClr val="FFFF00"/>
              </a:solidFill>
            </a:endParaRPr>
          </a:p>
        </p:txBody>
      </p:sp>
      <p:sp>
        <p:nvSpPr>
          <p:cNvPr id="19458" name="内容占位符 2"/>
          <p:cNvSpPr>
            <a:spLocks noGrp="1"/>
          </p:cNvSpPr>
          <p:nvPr>
            <p:ph idx="1"/>
          </p:nvPr>
        </p:nvSpPr>
        <p:spPr/>
        <p:txBody>
          <a:bodyPr/>
          <a:lstStyle/>
          <a:p>
            <a:r>
              <a:rPr lang="zh-CN" altLang="en-US" sz="2600" smtClean="0"/>
              <a:t>    </a:t>
            </a:r>
            <a:r>
              <a:rPr lang="zh-CN" altLang="en-US" sz="2400" smtClean="0"/>
              <a:t>课题负责人接到立项批准通知后，应尽快确定具体的课题实施方案，在三个月内组织开展。</a:t>
            </a:r>
            <a:endParaRPr lang="en-US" altLang="zh-CN" sz="2400" smtClean="0"/>
          </a:p>
          <a:p>
            <a:r>
              <a:rPr lang="en-US" altLang="zh-CN" sz="2400" smtClean="0"/>
              <a:t>   </a:t>
            </a:r>
            <a:r>
              <a:rPr lang="zh-CN" altLang="en-US" sz="2400" smtClean="0"/>
              <a:t>甘肃省规划办对全部课题负有管理、指导、监督职责。所有列入规划的课题须做好课题自我管理。课题负责人所在单位负责课题的具体管理，对课题研究的过程进行检查和督促。</a:t>
            </a:r>
          </a:p>
          <a:p>
            <a:r>
              <a:rPr lang="zh-CN" altLang="en-US" sz="2400" smtClean="0"/>
              <a:t>　 甘肃省规划办对课题执行情况和各地各单位课题管理情况进行必要的抽查。</a:t>
            </a:r>
          </a:p>
          <a:p>
            <a:r>
              <a:rPr lang="zh-CN" altLang="en-US" sz="2400" smtClean="0"/>
              <a:t>   甘肃省规划办对重点课题做实地中期评估抽查。</a:t>
            </a:r>
            <a:endParaRPr lang="en-US" altLang="zh-CN" sz="2400" smtClean="0"/>
          </a:p>
          <a:p>
            <a:r>
              <a:rPr lang="en-US" altLang="zh-CN" sz="2400" smtClean="0"/>
              <a:t>   </a:t>
            </a:r>
            <a:r>
              <a:rPr lang="zh-CN" altLang="en-US" sz="2400" smtClean="0"/>
              <a:t>自</a:t>
            </a:r>
            <a:r>
              <a:rPr lang="en-US" altLang="zh-CN" sz="2400" smtClean="0">
                <a:solidFill>
                  <a:schemeClr val="bg1"/>
                </a:solidFill>
              </a:rPr>
              <a:t>2015</a:t>
            </a:r>
            <a:r>
              <a:rPr lang="zh-CN" altLang="en-US" sz="2400" smtClean="0">
                <a:solidFill>
                  <a:schemeClr val="bg1"/>
                </a:solidFill>
              </a:rPr>
              <a:t>年</a:t>
            </a:r>
            <a:r>
              <a:rPr lang="zh-CN" altLang="en-US" sz="2400" smtClean="0"/>
              <a:t>起，</a:t>
            </a:r>
            <a:r>
              <a:rPr lang="zh-CN" altLang="en-US" sz="2400" smtClean="0">
                <a:solidFill>
                  <a:schemeClr val="bg1"/>
                </a:solidFill>
              </a:rPr>
              <a:t>将对</a:t>
            </a:r>
            <a:r>
              <a:rPr lang="en-US" altLang="zh-CN" sz="2400" smtClean="0">
                <a:solidFill>
                  <a:schemeClr val="bg1"/>
                </a:solidFill>
              </a:rPr>
              <a:t>2014</a:t>
            </a:r>
            <a:r>
              <a:rPr lang="zh-CN" altLang="en-US" sz="2400" smtClean="0">
                <a:solidFill>
                  <a:schemeClr val="bg1"/>
                </a:solidFill>
              </a:rPr>
              <a:t>年及以后立项的课题实行网络中期管理与评估。</a:t>
            </a:r>
          </a:p>
          <a:p>
            <a:endParaRPr lang="zh-CN" altLang="en-US"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内容占位符 2"/>
          <p:cNvSpPr>
            <a:spLocks noGrp="1"/>
          </p:cNvSpPr>
          <p:nvPr>
            <p:ph idx="1"/>
          </p:nvPr>
        </p:nvSpPr>
        <p:spPr>
          <a:xfrm>
            <a:off x="285750" y="428625"/>
            <a:ext cx="8229600" cy="5786438"/>
          </a:xfrm>
        </p:spPr>
        <p:txBody>
          <a:bodyPr/>
          <a:lstStyle/>
          <a:p>
            <a:r>
              <a:rPr lang="zh-CN" altLang="en-US" sz="1800" smtClean="0"/>
              <a:t>                               </a:t>
            </a:r>
            <a:r>
              <a:rPr lang="zh-CN" altLang="en-US" sz="1800" smtClean="0">
                <a:solidFill>
                  <a:srgbClr val="FFFF00"/>
                </a:solidFill>
              </a:rPr>
              <a:t>中期评估内容</a:t>
            </a:r>
            <a:endParaRPr lang="en-US" altLang="zh-CN" sz="1800" smtClean="0">
              <a:solidFill>
                <a:srgbClr val="FFFF00"/>
              </a:solidFill>
            </a:endParaRPr>
          </a:p>
          <a:p>
            <a:pPr>
              <a:lnSpc>
                <a:spcPts val="2600"/>
              </a:lnSpc>
            </a:pPr>
            <a:r>
              <a:rPr lang="zh-CN" altLang="en-US" sz="1800" smtClean="0"/>
              <a:t>    要求每年度已立项的教育科学规划课题负责人，根据课题阶段性进展、执行、管理情况，根据管理模块规定内容填写并上传相关课题资料。主要内容包括：</a:t>
            </a:r>
          </a:p>
          <a:p>
            <a:pPr>
              <a:lnSpc>
                <a:spcPts val="2600"/>
              </a:lnSpc>
            </a:pPr>
            <a:r>
              <a:rPr lang="zh-CN" altLang="en-US" sz="1800" smtClean="0">
                <a:solidFill>
                  <a:srgbClr val="FF0000"/>
                </a:solidFill>
              </a:rPr>
              <a:t>（一）课题工作进展和执行情况</a:t>
            </a:r>
            <a:r>
              <a:rPr lang="zh-CN" altLang="en-US" sz="1800" smtClean="0"/>
              <a:t>：研究目标、内容和计划的完成情况，关键问题的突破，课题研究进度的情况。</a:t>
            </a:r>
          </a:p>
          <a:p>
            <a:pPr>
              <a:lnSpc>
                <a:spcPts val="2600"/>
              </a:lnSpc>
            </a:pPr>
            <a:r>
              <a:rPr lang="zh-CN" altLang="en-US" sz="1800" smtClean="0">
                <a:solidFill>
                  <a:srgbClr val="FF0000"/>
                </a:solidFill>
              </a:rPr>
              <a:t>（二）课题在实施过程中的创新性工作及阶段性成果</a:t>
            </a:r>
            <a:r>
              <a:rPr lang="zh-CN" altLang="en-US" sz="1800" smtClean="0"/>
              <a:t>：在研究内容、方法、思路等方面的创新，以及课题研究对本校、本学科及本区域教育教学作用与贡献的阶段性成果体现。 </a:t>
            </a:r>
          </a:p>
          <a:p>
            <a:pPr>
              <a:lnSpc>
                <a:spcPts val="2600"/>
              </a:lnSpc>
            </a:pPr>
            <a:r>
              <a:rPr lang="zh-CN" altLang="en-US" sz="1800" smtClean="0">
                <a:solidFill>
                  <a:srgbClr val="FF0000"/>
                </a:solidFill>
              </a:rPr>
              <a:t>（三）课题研究中存在的问题、困难、不足及原因分析。</a:t>
            </a:r>
          </a:p>
          <a:p>
            <a:pPr>
              <a:lnSpc>
                <a:spcPts val="2600"/>
              </a:lnSpc>
            </a:pPr>
            <a:r>
              <a:rPr lang="zh-CN" altLang="en-US" sz="1800" smtClean="0">
                <a:solidFill>
                  <a:srgbClr val="FF0000"/>
                </a:solidFill>
              </a:rPr>
              <a:t>（四）课题下一阶段研究计划及确保最终成果的主要措施：</a:t>
            </a:r>
            <a:r>
              <a:rPr lang="zh-CN" altLang="en-US" sz="1800" smtClean="0"/>
              <a:t>后续研究工作方案的科学性、可行性说明，能够按期完成课题总体研究内容、突破关键问题的保障分析。</a:t>
            </a:r>
          </a:p>
          <a:p>
            <a:pPr>
              <a:lnSpc>
                <a:spcPts val="2600"/>
              </a:lnSpc>
            </a:pPr>
            <a:r>
              <a:rPr lang="zh-CN" altLang="en-US" sz="1800" smtClean="0">
                <a:solidFill>
                  <a:srgbClr val="FF0000"/>
                </a:solidFill>
              </a:rPr>
              <a:t>（五）课题常规管理：</a:t>
            </a:r>
            <a:r>
              <a:rPr lang="zh-CN" altLang="en-US" sz="1800" smtClean="0"/>
              <a:t>对内部管理制度的健全、资料档案的整理、管理措施的落实、配套条件的保障以及课题负责人组织、引领、协调作用的发挥和参与研究人员分工及协作情况等方面进行自我评价和说明。</a:t>
            </a:r>
          </a:p>
          <a:p>
            <a:pPr>
              <a:lnSpc>
                <a:spcPts val="2600"/>
              </a:lnSpc>
            </a:pPr>
            <a:r>
              <a:rPr lang="zh-CN" altLang="en-US" sz="1800" smtClean="0">
                <a:solidFill>
                  <a:srgbClr val="FF0000"/>
                </a:solidFill>
              </a:rPr>
              <a:t>（六）课题研究活动照片</a:t>
            </a:r>
          </a:p>
          <a:p>
            <a:endParaRPr lang="zh-CN" altLang="en-US" sz="18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85875"/>
            <a:ext cx="8229600" cy="4840288"/>
          </a:xfrm>
        </p:spPr>
        <p:txBody>
          <a:bodyPr rtlCol="0">
            <a:normAutofit fontScale="92500" lnSpcReduction="20000"/>
          </a:bodyPr>
          <a:lstStyle/>
          <a:p>
            <a:pPr fontAlgn="auto">
              <a:spcAft>
                <a:spcPts val="0"/>
              </a:spcAft>
              <a:buFont typeface="Arial" pitchFamily="34" charset="0"/>
              <a:buChar char="•"/>
              <a:defRPr/>
            </a:pPr>
            <a:r>
              <a:rPr lang="zh-CN" altLang="en-US" sz="2800" dirty="0"/>
              <a:t>凡有下列情况之一者，须由课题负责人提出书面请示，经所在单位同意，各县区、市州教研部门审核，报送省规划办审批：</a:t>
            </a:r>
          </a:p>
          <a:p>
            <a:pPr fontAlgn="auto">
              <a:spcAft>
                <a:spcPts val="0"/>
              </a:spcAft>
              <a:buFont typeface="Arial" pitchFamily="34" charset="0"/>
              <a:buChar char="•"/>
              <a:defRPr/>
            </a:pPr>
            <a:r>
              <a:rPr lang="zh-CN" altLang="en-US" sz="2800" dirty="0"/>
              <a:t>　　</a:t>
            </a:r>
            <a:r>
              <a:rPr lang="en-US" sz="2800" dirty="0"/>
              <a:t>1.</a:t>
            </a:r>
            <a:r>
              <a:rPr lang="zh-CN" altLang="en-US" sz="2800" dirty="0"/>
              <a:t>变更课题负责人；</a:t>
            </a:r>
          </a:p>
          <a:p>
            <a:pPr fontAlgn="auto">
              <a:spcAft>
                <a:spcPts val="0"/>
              </a:spcAft>
              <a:buFont typeface="Arial" pitchFamily="34" charset="0"/>
              <a:buChar char="•"/>
              <a:defRPr/>
            </a:pPr>
            <a:r>
              <a:rPr lang="zh-CN" altLang="en-US" sz="2800" dirty="0"/>
              <a:t>　　</a:t>
            </a:r>
            <a:r>
              <a:rPr lang="en-US" sz="2800" dirty="0"/>
              <a:t>2.</a:t>
            </a:r>
            <a:r>
              <a:rPr lang="zh-CN" altLang="en-US" sz="2800" dirty="0"/>
              <a:t>改变课题名称；</a:t>
            </a:r>
          </a:p>
          <a:p>
            <a:pPr fontAlgn="auto">
              <a:spcAft>
                <a:spcPts val="0"/>
              </a:spcAft>
              <a:buFont typeface="Arial" pitchFamily="34" charset="0"/>
              <a:buChar char="•"/>
              <a:defRPr/>
            </a:pPr>
            <a:r>
              <a:rPr lang="zh-CN" altLang="en-US" sz="2800" dirty="0"/>
              <a:t>　　</a:t>
            </a:r>
            <a:r>
              <a:rPr lang="en-US" sz="2800" dirty="0"/>
              <a:t>3.</a:t>
            </a:r>
            <a:r>
              <a:rPr lang="zh-CN" altLang="en-US" sz="2800" dirty="0"/>
              <a:t>改变成果形式；</a:t>
            </a:r>
          </a:p>
          <a:p>
            <a:pPr fontAlgn="auto">
              <a:spcAft>
                <a:spcPts val="0"/>
              </a:spcAft>
              <a:buFont typeface="Arial" pitchFamily="34" charset="0"/>
              <a:buChar char="•"/>
              <a:defRPr/>
            </a:pPr>
            <a:r>
              <a:rPr lang="zh-CN" altLang="en-US" sz="2800" dirty="0"/>
              <a:t>　　</a:t>
            </a:r>
            <a:r>
              <a:rPr lang="en-US" sz="2800" dirty="0"/>
              <a:t>4.</a:t>
            </a:r>
            <a:r>
              <a:rPr lang="zh-CN" altLang="en-US" sz="2800" dirty="0"/>
              <a:t>对研究内容作重大调整；</a:t>
            </a:r>
          </a:p>
          <a:p>
            <a:pPr fontAlgn="auto">
              <a:spcAft>
                <a:spcPts val="0"/>
              </a:spcAft>
              <a:buFont typeface="Arial" pitchFamily="34" charset="0"/>
              <a:buChar char="•"/>
              <a:defRPr/>
            </a:pPr>
            <a:r>
              <a:rPr lang="zh-CN" altLang="en-US" sz="2800" dirty="0"/>
              <a:t>　　</a:t>
            </a:r>
            <a:r>
              <a:rPr lang="en-US" sz="2800" dirty="0"/>
              <a:t>5.</a:t>
            </a:r>
            <a:r>
              <a:rPr lang="zh-CN" altLang="en-US" sz="2800" dirty="0"/>
              <a:t>变更课题管理单位；</a:t>
            </a:r>
          </a:p>
          <a:p>
            <a:pPr fontAlgn="auto">
              <a:spcAft>
                <a:spcPts val="0"/>
              </a:spcAft>
              <a:buFont typeface="Arial" pitchFamily="34" charset="0"/>
              <a:buChar char="•"/>
              <a:defRPr/>
            </a:pPr>
            <a:r>
              <a:rPr lang="zh-CN" altLang="en-US" sz="2800" dirty="0"/>
              <a:t>　　</a:t>
            </a:r>
            <a:r>
              <a:rPr lang="en-US" sz="2800" dirty="0"/>
              <a:t>6.</a:t>
            </a:r>
            <a:r>
              <a:rPr lang="zh-CN" altLang="en-US" sz="2800" dirty="0"/>
              <a:t>课题完成时间延期一年以上或多次延期；</a:t>
            </a:r>
          </a:p>
          <a:p>
            <a:pPr fontAlgn="auto">
              <a:spcAft>
                <a:spcPts val="0"/>
              </a:spcAft>
              <a:buFont typeface="Arial" pitchFamily="34" charset="0"/>
              <a:buChar char="•"/>
              <a:defRPr/>
            </a:pPr>
            <a:r>
              <a:rPr lang="zh-CN" altLang="en-US" sz="2800" dirty="0"/>
              <a:t>　　</a:t>
            </a:r>
            <a:r>
              <a:rPr lang="en-US" sz="2800" dirty="0"/>
              <a:t>7.</a:t>
            </a:r>
            <a:r>
              <a:rPr lang="zh-CN" altLang="en-US" sz="2800" dirty="0"/>
              <a:t>因故中止或撤销课题。</a:t>
            </a:r>
          </a:p>
          <a:p>
            <a:pPr fontAlgn="auto">
              <a:spcAft>
                <a:spcPts val="0"/>
              </a:spcAft>
              <a:buFont typeface="Arial" pitchFamily="34" charset="0"/>
              <a:buChar char="•"/>
              <a:defRPr/>
            </a:pPr>
            <a:r>
              <a:rPr lang="zh-CN" altLang="en-US" sz="2800" dirty="0"/>
              <a:t>　　对未经批准，擅自进行上述变更的课题，将不予结题。</a:t>
            </a:r>
          </a:p>
          <a:p>
            <a:pPr fontAlgn="auto">
              <a:spcAft>
                <a:spcPts val="0"/>
              </a:spcAft>
              <a:buFont typeface="Arial" pitchFamily="34" charset="0"/>
              <a:buChar char="•"/>
              <a:defRPr/>
            </a:pP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自定义 1">
      <a:dk1>
        <a:srgbClr val="C0504D"/>
      </a:dk1>
      <a:lt1>
        <a:sysClr val="window" lastClr="FFFFFF"/>
      </a:lt1>
      <a:dk2>
        <a:srgbClr val="1F497D"/>
      </a:dk2>
      <a:lt2>
        <a:srgbClr val="EEECE1"/>
      </a:lt2>
      <a:accent1>
        <a:srgbClr val="4F81BD"/>
      </a:accent1>
      <a:accent2>
        <a:srgbClr val="17365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TotalTime>
  <Words>1922</Words>
  <Application>Microsoft Office PowerPoint</Application>
  <PresentationFormat>全屏显示(4:3)</PresentationFormat>
  <Paragraphs>66</Paragraphs>
  <Slides>10</Slides>
  <Notes>0</Notes>
  <HiddenSlides>0</HiddenSlides>
  <MMClips>0</MMClips>
  <ScaleCrop>false</ScaleCrop>
  <HeadingPairs>
    <vt:vector size="6" baseType="variant">
      <vt:variant>
        <vt:lpstr>已用的字体</vt:lpstr>
      </vt:variant>
      <vt:variant>
        <vt:i4>3</vt:i4>
      </vt:variant>
      <vt:variant>
        <vt:lpstr>演示文稿设计模板</vt:lpstr>
      </vt:variant>
      <vt:variant>
        <vt:i4>1</vt:i4>
      </vt:variant>
      <vt:variant>
        <vt:lpstr>幻灯片标题</vt:lpstr>
      </vt:variant>
      <vt:variant>
        <vt:i4>10</vt:i4>
      </vt:variant>
    </vt:vector>
  </HeadingPairs>
  <TitlesOfParts>
    <vt:vector size="14" baseType="lpstr">
      <vt:lpstr>Calibri</vt:lpstr>
      <vt:lpstr>宋体</vt:lpstr>
      <vt:lpstr>Arial</vt:lpstr>
      <vt:lpstr>Office 主题</vt:lpstr>
      <vt:lpstr>甘肃省“十二五”教育科学规划课题立项与管理办法</vt:lpstr>
      <vt:lpstr>一、甘肃省教育规划办的性质    甘肃省教育科学规划小组办公室由省教育厅直接领导，业务上受全国教育科学规划领导小组的指导。办公室设在省教科所，负责处理日常工作。   </vt:lpstr>
      <vt:lpstr>三、课题分类 </vt:lpstr>
      <vt:lpstr>四、课题申请条件 </vt:lpstr>
      <vt:lpstr>上报程序</vt:lpstr>
      <vt:lpstr>五、课题评审 </vt:lpstr>
      <vt:lpstr>六、课题管理 </vt:lpstr>
      <vt:lpstr>幻灯片 8</vt:lpstr>
      <vt:lpstr>幻灯片 9</vt:lpstr>
      <vt:lpstr>七、课题成果鉴定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雨林木风</cp:lastModifiedBy>
  <cp:revision>13</cp:revision>
  <dcterms:created xsi:type="dcterms:W3CDTF">2015-02-12T06:42:10Z</dcterms:created>
  <dcterms:modified xsi:type="dcterms:W3CDTF">2015-03-26T03:16:48Z</dcterms:modified>
</cp:coreProperties>
</file>